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bin" charset="1" panose="00000500000000000000"/>
      <p:regular r:id="rId23"/>
    </p:embeddedFont>
    <p:embeddedFont>
      <p:font typeface="Muli Bold" charset="1" panose="00000800000000000000"/>
      <p:regular r:id="rId24"/>
    </p:embeddedFont>
    <p:embeddedFont>
      <p:font typeface="Quicksand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slide2.xml" Type="http://schemas.openxmlformats.org/officeDocument/2006/relationships/slid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765643" y="7861043"/>
            <a:ext cx="5149262" cy="1156281"/>
            <a:chOff x="0" y="0"/>
            <a:chExt cx="6865682" cy="154170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865682" cy="1541708"/>
              <a:chOff x="0" y="0"/>
              <a:chExt cx="1878465" cy="4218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78465" cy="421814"/>
              </a:xfrm>
              <a:custGeom>
                <a:avLst/>
                <a:gdLst/>
                <a:ahLst/>
                <a:cxnLst/>
                <a:rect r="r" b="b" t="t" l="l"/>
                <a:pathLst>
                  <a:path h="421814" w="1878465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421814"/>
                    </a:lnTo>
                    <a:lnTo>
                      <a:pt x="0" y="4218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08587" y="72484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2"/>
                  </a:lnTo>
                  <a:lnTo>
                    <a:pt x="0" y="450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42357" y="399939"/>
              <a:ext cx="5432627" cy="775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2"/>
                </a:lnSpc>
              </a:pPr>
              <a:r>
                <a:rPr lang="en-US" sz="1824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Class: SE1816</a:t>
              </a:r>
            </a:p>
            <a:p>
              <a:pPr algn="l">
                <a:lnSpc>
                  <a:spcPts val="2372"/>
                </a:lnSpc>
                <a:spcBef>
                  <a:spcPct val="0"/>
                </a:spcBef>
              </a:pPr>
              <a:r>
                <a:rPr lang="en-US" sz="1824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Mentor: HoangTN11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478904" y="1574061"/>
            <a:ext cx="7138878" cy="7138878"/>
          </a:xfrm>
          <a:custGeom>
            <a:avLst/>
            <a:gdLst/>
            <a:ahLst/>
            <a:cxnLst/>
            <a:rect r="r" b="b" t="t" l="l"/>
            <a:pathLst>
              <a:path h="7138878" w="7138878">
                <a:moveTo>
                  <a:pt x="0" y="0"/>
                </a:moveTo>
                <a:lnTo>
                  <a:pt x="7138877" y="0"/>
                </a:lnTo>
                <a:lnTo>
                  <a:pt x="7138877" y="7138878"/>
                </a:lnTo>
                <a:lnTo>
                  <a:pt x="0" y="7138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17684" y="215185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03414">
            <a:off x="10607799" y="1997735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9" y="0"/>
                </a:lnTo>
                <a:lnTo>
                  <a:pt x="321949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92864" cy="338133"/>
              </a:xfrm>
              <a:custGeom>
                <a:avLst/>
                <a:gdLst/>
                <a:ahLst/>
                <a:cxnLst/>
                <a:rect r="r" b="b" t="t" l="l"/>
                <a:pathLst>
                  <a:path h="338133" w="1292864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89760" y="288340"/>
              <a:ext cx="974589" cy="659177"/>
            </a:xfrm>
            <a:custGeom>
              <a:avLst/>
              <a:gdLst/>
              <a:ahLst/>
              <a:cxnLst/>
              <a:rect r="r" b="b" t="t" l="l"/>
              <a:pathLst>
                <a:path h="659177" w="974589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583848" y="422816"/>
              <a:ext cx="2836341" cy="352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Group 03 - IOT102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57408" y="3494794"/>
            <a:ext cx="6930230" cy="172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9"/>
              </a:lnSpc>
            </a:pPr>
            <a:r>
              <a:rPr lang="en-US" sz="11324" spc="-16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Fire Alarm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5284442" cy="5364611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1586" y="3403176"/>
            <a:ext cx="3176091" cy="3480648"/>
          </a:xfrm>
          <a:custGeom>
            <a:avLst/>
            <a:gdLst/>
            <a:ahLst/>
            <a:cxnLst/>
            <a:rect r="r" b="b" t="t" l="l"/>
            <a:pathLst>
              <a:path h="3480648" w="3176091">
                <a:moveTo>
                  <a:pt x="0" y="0"/>
                </a:moveTo>
                <a:lnTo>
                  <a:pt x="3176091" y="0"/>
                </a:lnTo>
                <a:lnTo>
                  <a:pt x="3176091" y="3480648"/>
                </a:lnTo>
                <a:lnTo>
                  <a:pt x="0" y="3480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30793" y="3403176"/>
            <a:ext cx="4664741" cy="3842580"/>
          </a:xfrm>
          <a:custGeom>
            <a:avLst/>
            <a:gdLst/>
            <a:ahLst/>
            <a:cxnLst/>
            <a:rect r="r" b="b" t="t" l="l"/>
            <a:pathLst>
              <a:path h="3842580" w="4664741">
                <a:moveTo>
                  <a:pt x="0" y="0"/>
                </a:moveTo>
                <a:lnTo>
                  <a:pt x="4664741" y="0"/>
                </a:lnTo>
                <a:lnTo>
                  <a:pt x="4664741" y="3842580"/>
                </a:lnTo>
                <a:lnTo>
                  <a:pt x="0" y="38425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Hardware 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9363" y="7429529"/>
            <a:ext cx="1180538" cy="132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LEDs </a:t>
            </a:r>
          </a:p>
          <a:p>
            <a:pPr algn="ctr">
              <a:lnSpc>
                <a:spcPts val="537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419729" y="7478292"/>
            <a:ext cx="4796321" cy="6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LCD 1602 I2C Display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5284442" cy="5364611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81559" y="3919976"/>
            <a:ext cx="5746709" cy="3356078"/>
          </a:xfrm>
          <a:custGeom>
            <a:avLst/>
            <a:gdLst/>
            <a:ahLst/>
            <a:cxnLst/>
            <a:rect r="r" b="b" t="t" l="l"/>
            <a:pathLst>
              <a:path h="3356078" w="5746709">
                <a:moveTo>
                  <a:pt x="0" y="0"/>
                </a:moveTo>
                <a:lnTo>
                  <a:pt x="5746709" y="0"/>
                </a:lnTo>
                <a:lnTo>
                  <a:pt x="5746709" y="3356078"/>
                </a:lnTo>
                <a:lnTo>
                  <a:pt x="0" y="3356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43077" y="3870642"/>
            <a:ext cx="5198571" cy="3454747"/>
          </a:xfrm>
          <a:custGeom>
            <a:avLst/>
            <a:gdLst/>
            <a:ahLst/>
            <a:cxnLst/>
            <a:rect r="r" b="b" t="t" l="l"/>
            <a:pathLst>
              <a:path h="3454747" w="5198571">
                <a:moveTo>
                  <a:pt x="0" y="0"/>
                </a:moveTo>
                <a:lnTo>
                  <a:pt x="5198571" y="0"/>
                </a:lnTo>
                <a:lnTo>
                  <a:pt x="5198571" y="3454746"/>
                </a:lnTo>
                <a:lnTo>
                  <a:pt x="0" y="34547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Hardware 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3081" y="7503238"/>
            <a:ext cx="3598829" cy="132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Buzzer 9.5x12MM</a:t>
            </a:r>
          </a:p>
          <a:p>
            <a:pPr algn="ctr">
              <a:lnSpc>
                <a:spcPts val="537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872402" y="7552002"/>
            <a:ext cx="4539919" cy="6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Wires and Connectors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2339" y="3556502"/>
            <a:ext cx="15738367" cy="5777998"/>
            <a:chOff x="0" y="0"/>
            <a:chExt cx="5741399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41399" cy="2107829"/>
            </a:xfrm>
            <a:custGeom>
              <a:avLst/>
              <a:gdLst/>
              <a:ahLst/>
              <a:cxnLst/>
              <a:rect r="r" b="b" t="t" l="l"/>
              <a:pathLst>
                <a:path h="2107829" w="5741399">
                  <a:moveTo>
                    <a:pt x="0" y="0"/>
                  </a:moveTo>
                  <a:lnTo>
                    <a:pt x="5741399" y="0"/>
                  </a:lnTo>
                  <a:lnTo>
                    <a:pt x="5741399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724" y="581236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8312" y="323993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2003" y="-8136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97901" y="3116632"/>
            <a:ext cx="11835980" cy="6657739"/>
          </a:xfrm>
          <a:custGeom>
            <a:avLst/>
            <a:gdLst/>
            <a:ahLst/>
            <a:cxnLst/>
            <a:rect r="r" b="b" t="t" l="l"/>
            <a:pathLst>
              <a:path h="6657739" w="11835980">
                <a:moveTo>
                  <a:pt x="0" y="0"/>
                </a:moveTo>
                <a:lnTo>
                  <a:pt x="11835980" y="0"/>
                </a:lnTo>
                <a:lnTo>
                  <a:pt x="11835980" y="6657738"/>
                </a:lnTo>
                <a:lnTo>
                  <a:pt x="0" y="6657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43679" y="1554007"/>
            <a:ext cx="10200643" cy="82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2339" y="3556502"/>
            <a:ext cx="15738367" cy="5777998"/>
            <a:chOff x="0" y="0"/>
            <a:chExt cx="5741399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41399" cy="2107829"/>
            </a:xfrm>
            <a:custGeom>
              <a:avLst/>
              <a:gdLst/>
              <a:ahLst/>
              <a:cxnLst/>
              <a:rect r="r" b="b" t="t" l="l"/>
              <a:pathLst>
                <a:path h="2107829" w="5741399">
                  <a:moveTo>
                    <a:pt x="0" y="0"/>
                  </a:moveTo>
                  <a:lnTo>
                    <a:pt x="5741399" y="0"/>
                  </a:lnTo>
                  <a:lnTo>
                    <a:pt x="5741399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724" y="581236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8312" y="323993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2003" y="-8136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27391" y="3013996"/>
            <a:ext cx="9781421" cy="6883675"/>
          </a:xfrm>
          <a:custGeom>
            <a:avLst/>
            <a:gdLst/>
            <a:ahLst/>
            <a:cxnLst/>
            <a:rect r="r" b="b" t="t" l="l"/>
            <a:pathLst>
              <a:path h="6883675" w="9781421">
                <a:moveTo>
                  <a:pt x="0" y="0"/>
                </a:moveTo>
                <a:lnTo>
                  <a:pt x="9781420" y="0"/>
                </a:lnTo>
                <a:lnTo>
                  <a:pt x="9781420" y="6883674"/>
                </a:lnTo>
                <a:lnTo>
                  <a:pt x="0" y="6883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43679" y="1554007"/>
            <a:ext cx="10200643" cy="82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Circuit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49334" y="3556502"/>
            <a:ext cx="15738367" cy="5777998"/>
            <a:chOff x="0" y="0"/>
            <a:chExt cx="5741399" cy="2107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41399" cy="2107829"/>
            </a:xfrm>
            <a:custGeom>
              <a:avLst/>
              <a:gdLst/>
              <a:ahLst/>
              <a:cxnLst/>
              <a:rect r="r" b="b" t="t" l="l"/>
              <a:pathLst>
                <a:path h="2107829" w="5741399">
                  <a:moveTo>
                    <a:pt x="0" y="0"/>
                  </a:moveTo>
                  <a:lnTo>
                    <a:pt x="5741399" y="0"/>
                  </a:lnTo>
                  <a:lnTo>
                    <a:pt x="5741399" y="2107829"/>
                  </a:lnTo>
                  <a:lnTo>
                    <a:pt x="0" y="21078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16425212" cy="1919447"/>
            <a:chOff x="0" y="0"/>
            <a:chExt cx="5991962" cy="7002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1962" cy="700219"/>
            </a:xfrm>
            <a:custGeom>
              <a:avLst/>
              <a:gdLst/>
              <a:ahLst/>
              <a:cxnLst/>
              <a:rect r="r" b="b" t="t" l="l"/>
              <a:pathLst>
                <a:path h="700219" w="5991962">
                  <a:moveTo>
                    <a:pt x="0" y="0"/>
                  </a:moveTo>
                  <a:lnTo>
                    <a:pt x="5991962" y="0"/>
                  </a:lnTo>
                  <a:lnTo>
                    <a:pt x="5991962" y="700219"/>
                  </a:lnTo>
                  <a:lnTo>
                    <a:pt x="0" y="7002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517834" y="389330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26857" y="8505307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0724" y="5812360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28312" y="323993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02003" y="-8136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73300" y="2471427"/>
            <a:ext cx="7889601" cy="7426244"/>
          </a:xfrm>
          <a:custGeom>
            <a:avLst/>
            <a:gdLst/>
            <a:ahLst/>
            <a:cxnLst/>
            <a:rect r="r" b="b" t="t" l="l"/>
            <a:pathLst>
              <a:path h="7426244" w="7889601">
                <a:moveTo>
                  <a:pt x="0" y="0"/>
                </a:moveTo>
                <a:lnTo>
                  <a:pt x="7889602" y="0"/>
                </a:lnTo>
                <a:lnTo>
                  <a:pt x="7889602" y="7426243"/>
                </a:lnTo>
                <a:lnTo>
                  <a:pt x="0" y="7426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43679" y="1554007"/>
            <a:ext cx="10200643" cy="82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Blynk web server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3278321"/>
            <a:ext cx="15795020" cy="5790147"/>
            <a:chOff x="0" y="0"/>
            <a:chExt cx="5762066" cy="21122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112261"/>
            </a:xfrm>
            <a:custGeom>
              <a:avLst/>
              <a:gdLst/>
              <a:ahLst/>
              <a:cxnLst/>
              <a:rect r="r" b="b" t="t" l="l"/>
              <a:pathLst>
                <a:path h="2112261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112261"/>
                  </a:lnTo>
                  <a:lnTo>
                    <a:pt x="0" y="211226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816473"/>
            <a:chOff x="0" y="0"/>
            <a:chExt cx="5762066" cy="662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62654"/>
            </a:xfrm>
            <a:custGeom>
              <a:avLst/>
              <a:gdLst/>
              <a:ahLst/>
              <a:cxnLst/>
              <a:rect r="r" b="b" t="t" l="l"/>
              <a:pathLst>
                <a:path h="662654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62654"/>
                  </a:lnTo>
                  <a:lnTo>
                    <a:pt x="0" y="6626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4972495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8246" y="7296334"/>
            <a:ext cx="5533751" cy="1961966"/>
          </a:xfrm>
          <a:custGeom>
            <a:avLst/>
            <a:gdLst/>
            <a:ahLst/>
            <a:cxnLst/>
            <a:rect r="r" b="b" t="t" l="l"/>
            <a:pathLst>
              <a:path h="1961966" w="5533751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97855" y="3519276"/>
            <a:ext cx="14307566" cy="5739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574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The system constantly monitors the environment using the MQ2 and DHT11 sensors.</a:t>
            </a:r>
          </a:p>
          <a:p>
            <a:pPr algn="l" marL="755651" indent="-377825" lvl="1">
              <a:lnSpc>
                <a:spcPts val="574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If gas or smoke levels exceed the threshold or if temperature and humidity readings are out of safe range, the system triggers the LEDs and buzzer.</a:t>
            </a:r>
          </a:p>
          <a:p>
            <a:pPr algn="l" marL="755651" indent="-377825" lvl="1">
              <a:lnSpc>
                <a:spcPts val="5740"/>
              </a:lnSpc>
              <a:buFont typeface="Arial"/>
              <a:buChar char="•"/>
            </a:pPr>
            <a:r>
              <a:rPr lang="en-US" b="true" sz="35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Information is sent to the cloud and displayed on the LCD screen to alert users in real-time.</a:t>
            </a:r>
          </a:p>
          <a:p>
            <a:pPr algn="l">
              <a:lnSpc>
                <a:spcPts val="57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97855" y="1000439"/>
            <a:ext cx="13892290" cy="91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49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Working Principle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793505" y="374230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650" y="128171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1791786" y="3590261"/>
            <a:ext cx="4104897" cy="4533521"/>
          </a:xfrm>
          <a:custGeom>
            <a:avLst/>
            <a:gdLst/>
            <a:ahLst/>
            <a:cxnLst/>
            <a:rect r="r" b="b" t="t" l="l"/>
            <a:pathLst>
              <a:path h="4533521" w="4104897">
                <a:moveTo>
                  <a:pt x="4104897" y="0"/>
                </a:moveTo>
                <a:lnTo>
                  <a:pt x="0" y="0"/>
                </a:lnTo>
                <a:lnTo>
                  <a:pt x="0" y="4533521"/>
                </a:lnTo>
                <a:lnTo>
                  <a:pt x="4104897" y="4533521"/>
                </a:lnTo>
                <a:lnTo>
                  <a:pt x="410489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91317" y="1086848"/>
            <a:ext cx="13505366" cy="206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</a:p>
          <a:p>
            <a:pPr algn="ctr">
              <a:lnSpc>
                <a:spcPts val="81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04478" y="3432186"/>
            <a:ext cx="9841095" cy="422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Effective Monitoring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Alert System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Real-Time Data Serial Monitor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Safety Enhancement</a:t>
            </a:r>
          </a:p>
          <a:p>
            <a:pPr algn="l" marL="863599" indent="-431800" lvl="1">
              <a:lnSpc>
                <a:spcPts val="6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Cloud Integration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74448" y="9044945"/>
            <a:ext cx="3539104" cy="617207"/>
            <a:chOff x="0" y="0"/>
            <a:chExt cx="4718805" cy="82294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718805" cy="822943"/>
              <a:chOff x="0" y="0"/>
              <a:chExt cx="1291075" cy="22515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291075" cy="225159"/>
              </a:xfrm>
              <a:custGeom>
                <a:avLst/>
                <a:gdLst/>
                <a:ahLst/>
                <a:cxnLst/>
                <a:rect r="r" b="b" t="t" l="l"/>
                <a:pathLst>
                  <a:path h="225159" w="1291075">
                    <a:moveTo>
                      <a:pt x="0" y="0"/>
                    </a:moveTo>
                    <a:lnTo>
                      <a:pt x="1291075" y="0"/>
                    </a:lnTo>
                    <a:lnTo>
                      <a:pt x="1291075" y="225159"/>
                    </a:lnTo>
                    <a:lnTo>
                      <a:pt x="0" y="22515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307158" y="226475"/>
              <a:ext cx="4104490" cy="408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54"/>
                </a:lnSpc>
              </a:pPr>
              <a:r>
                <a:rPr lang="en-US" sz="1824" u="sng">
                  <a:solidFill>
                    <a:srgbClr val="003EA8"/>
                  </a:solidFill>
                  <a:latin typeface="Cabin"/>
                  <a:ea typeface="Cabin"/>
                  <a:cs typeface="Cabin"/>
                  <a:sym typeface="Cabin"/>
                  <a:hlinkClick r:id="rId5" action="ppaction://hlinksldjump"/>
                </a:rPr>
                <a:t>Quay lại Trang Chương trình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82773" y="518418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05528" y="3167752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38338" y="4419606"/>
            <a:ext cx="6930230" cy="172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89"/>
              </a:lnSpc>
            </a:pPr>
            <a:r>
              <a:rPr lang="en-US" sz="11324" spc="-169" b="true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83996" y="924916"/>
            <a:ext cx="1083971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Members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17428" y="46271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49534" y="3649723"/>
            <a:ext cx="7308641" cy="530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4999" b="true">
                <a:solidFill>
                  <a:srgbClr val="003EA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Lê Anh Tuấn</a:t>
            </a:r>
          </a:p>
          <a:p>
            <a:pPr algn="ctr">
              <a:lnSpc>
                <a:spcPts val="8499"/>
              </a:lnSpc>
            </a:pPr>
            <a:r>
              <a:rPr lang="en-US" sz="4999" b="true">
                <a:solidFill>
                  <a:srgbClr val="003EA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Phạm Tấn Hưng</a:t>
            </a:r>
          </a:p>
          <a:p>
            <a:pPr algn="ctr">
              <a:lnSpc>
                <a:spcPts val="8499"/>
              </a:lnSpc>
            </a:pPr>
            <a:r>
              <a:rPr lang="en-US" sz="4999" b="true">
                <a:solidFill>
                  <a:srgbClr val="003EA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Phạm Thanh Điền</a:t>
            </a:r>
          </a:p>
          <a:p>
            <a:pPr algn="ctr">
              <a:lnSpc>
                <a:spcPts val="8499"/>
              </a:lnSpc>
            </a:pPr>
            <a:r>
              <a:rPr lang="en-US" sz="4999" b="true">
                <a:solidFill>
                  <a:srgbClr val="003EA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Nguyễn Thị Như Huỳnh</a:t>
            </a:r>
          </a:p>
          <a:p>
            <a:pPr algn="ctr">
              <a:lnSpc>
                <a:spcPts val="8499"/>
              </a:lnSpc>
            </a:pPr>
            <a:r>
              <a:rPr lang="en-US" b="true" sz="4999">
                <a:solidFill>
                  <a:srgbClr val="003EA8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Lương Thị Diễm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6606808" cy="1907038"/>
            <a:chOff x="0" y="0"/>
            <a:chExt cx="2410182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0182" cy="695693"/>
            </a:xfrm>
            <a:custGeom>
              <a:avLst/>
              <a:gdLst/>
              <a:ahLst/>
              <a:cxnLst/>
              <a:rect r="r" b="b" t="t" l="l"/>
              <a:pathLst>
                <a:path h="695693" w="2410182">
                  <a:moveTo>
                    <a:pt x="0" y="0"/>
                  </a:moveTo>
                  <a:lnTo>
                    <a:pt x="2410182" y="0"/>
                  </a:lnTo>
                  <a:lnTo>
                    <a:pt x="2410182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6595" y="2915205"/>
            <a:ext cx="7824192" cy="6037630"/>
            <a:chOff x="0" y="0"/>
            <a:chExt cx="273617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6177" cy="2111403"/>
            </a:xfrm>
            <a:custGeom>
              <a:avLst/>
              <a:gdLst/>
              <a:ahLst/>
              <a:cxnLst/>
              <a:rect r="r" b="b" t="t" l="l"/>
              <a:pathLst>
                <a:path h="2111403" w="2736177">
                  <a:moveTo>
                    <a:pt x="0" y="0"/>
                  </a:moveTo>
                  <a:lnTo>
                    <a:pt x="2736177" y="0"/>
                  </a:lnTo>
                  <a:lnTo>
                    <a:pt x="273617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87918" y="924956"/>
            <a:ext cx="7049083" cy="13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Content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12883" y="1994574"/>
            <a:ext cx="8826907" cy="6485086"/>
          </a:xfrm>
          <a:custGeom>
            <a:avLst/>
            <a:gdLst/>
            <a:ahLst/>
            <a:cxnLst/>
            <a:rect r="r" b="b" t="t" l="l"/>
            <a:pathLst>
              <a:path h="6485086" w="8826907">
                <a:moveTo>
                  <a:pt x="0" y="0"/>
                </a:moveTo>
                <a:lnTo>
                  <a:pt x="8826907" y="0"/>
                </a:lnTo>
                <a:lnTo>
                  <a:pt x="8826907" y="6485087"/>
                </a:lnTo>
                <a:lnTo>
                  <a:pt x="0" y="6485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71" r="0" b="-87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83541" y="3145643"/>
            <a:ext cx="6128762" cy="547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 and solution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Project Objective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Hardware Components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Circuit Diagram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Blynk web server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Working Principle</a:t>
            </a:r>
          </a:p>
          <a:p>
            <a:pPr algn="l" marL="828975" indent="-414488" lvl="1">
              <a:lnSpc>
                <a:spcPts val="6296"/>
              </a:lnSpc>
              <a:buFont typeface="Arial"/>
              <a:buChar char="•"/>
            </a:pPr>
            <a:r>
              <a:rPr lang="en-US" sz="38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5284442" cy="5364611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32174" y="3230868"/>
            <a:ext cx="10359612" cy="565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Problem</a:t>
            </a:r>
          </a:p>
          <a:p>
            <a:pPr algn="l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Fire Risks: Fires can occur unexpectedly in areas with high temperatures, humidity, or gas/smoke leakage.</a:t>
            </a:r>
          </a:p>
          <a:p>
            <a:pPr algn="l" marL="755651" indent="-377825" lvl="1">
              <a:lnSpc>
                <a:spcPts val="55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Lack of Monitoring: Many environments are not actively monitored for fire hazards, leading to delays in detecting potential dangers.</a:t>
            </a:r>
          </a:p>
          <a:p>
            <a:pPr algn="l">
              <a:lnSpc>
                <a:spcPts val="6652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7374448" y="9044945"/>
            <a:ext cx="3539104" cy="617207"/>
            <a:chOff x="0" y="0"/>
            <a:chExt cx="1291075" cy="225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1075" cy="225159"/>
            </a:xfrm>
            <a:custGeom>
              <a:avLst/>
              <a:gdLst/>
              <a:ahLst/>
              <a:cxnLst/>
              <a:rect r="r" b="b" t="t" l="l"/>
              <a:pathLst>
                <a:path h="225159" w="1291075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-1174295">
            <a:off x="15705847" y="8289110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7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7" y="1625770"/>
                </a:lnTo>
                <a:lnTo>
                  <a:pt x="45855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147261">
            <a:off x="11903904" y="3780527"/>
            <a:ext cx="6051884" cy="4094826"/>
          </a:xfrm>
          <a:custGeom>
            <a:avLst/>
            <a:gdLst/>
            <a:ahLst/>
            <a:cxnLst/>
            <a:rect r="r" b="b" t="t" l="l"/>
            <a:pathLst>
              <a:path h="4094826" w="6051884">
                <a:moveTo>
                  <a:pt x="0" y="0"/>
                </a:moveTo>
                <a:lnTo>
                  <a:pt x="6051884" y="0"/>
                </a:lnTo>
                <a:lnTo>
                  <a:pt x="6051884" y="4094825"/>
                </a:lnTo>
                <a:lnTo>
                  <a:pt x="0" y="4094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43" t="0" r="-1414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Problem and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6551622" cy="6317366"/>
            <a:chOff x="0" y="0"/>
            <a:chExt cx="6493136" cy="2478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93136" cy="2478278"/>
            </a:xfrm>
            <a:custGeom>
              <a:avLst/>
              <a:gdLst/>
              <a:ahLst/>
              <a:cxnLst/>
              <a:rect r="r" b="b" t="t" l="l"/>
              <a:pathLst>
                <a:path h="2478278" w="6493136">
                  <a:moveTo>
                    <a:pt x="0" y="0"/>
                  </a:moveTo>
                  <a:lnTo>
                    <a:pt x="6493136" y="0"/>
                  </a:lnTo>
                  <a:lnTo>
                    <a:pt x="6493136" y="2478278"/>
                  </a:lnTo>
                  <a:lnTo>
                    <a:pt x="0" y="247827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28830" y="3150385"/>
            <a:ext cx="14184443" cy="547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Our solution:</a:t>
            </a:r>
          </a:p>
          <a:p>
            <a:pPr algn="l" marL="755651" indent="-377825" lvl="1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Automatic fire alarm system: Using IoT technology, we aim to build a system that continuously monitors temperature, humidity and gas.</a:t>
            </a:r>
          </a:p>
          <a:p>
            <a:pPr algn="l" marL="755651" indent="-377825" lvl="1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Alert: The system alerts users via LEDs and sirens as soon as dangerous conditions are detected.</a:t>
            </a:r>
          </a:p>
          <a:p>
            <a:pPr algn="l" marL="755651" indent="-377825" lvl="1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Data display: Information is displayed on an LCD screen and users can monitor the system remotely via a cloud platform (e.g. Blynk).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74448" y="9044945"/>
            <a:ext cx="3539104" cy="617207"/>
            <a:chOff x="0" y="0"/>
            <a:chExt cx="1291075" cy="2251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1075" cy="225159"/>
            </a:xfrm>
            <a:custGeom>
              <a:avLst/>
              <a:gdLst/>
              <a:ahLst/>
              <a:cxnLst/>
              <a:rect r="r" b="b" t="t" l="l"/>
              <a:pathLst>
                <a:path h="225159" w="1291075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223903">
            <a:off x="13561885" y="1920871"/>
            <a:ext cx="3660173" cy="2054021"/>
          </a:xfrm>
          <a:custGeom>
            <a:avLst/>
            <a:gdLst/>
            <a:ahLst/>
            <a:cxnLst/>
            <a:rect r="r" b="b" t="t" l="l"/>
            <a:pathLst>
              <a:path h="2054021" w="3660173">
                <a:moveTo>
                  <a:pt x="0" y="0"/>
                </a:moveTo>
                <a:lnTo>
                  <a:pt x="3660174" y="0"/>
                </a:lnTo>
                <a:lnTo>
                  <a:pt x="3660174" y="2054022"/>
                </a:lnTo>
                <a:lnTo>
                  <a:pt x="0" y="20540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Problem and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5768744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2786249"/>
            <a:ext cx="8358265" cy="5768744"/>
            <a:chOff x="0" y="0"/>
            <a:chExt cx="3049118" cy="21044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104453"/>
            </a:xfrm>
            <a:custGeom>
              <a:avLst/>
              <a:gdLst/>
              <a:ahLst/>
              <a:cxnLst/>
              <a:rect r="r" b="b" t="t" l="l"/>
              <a:pathLst>
                <a:path h="2104453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31960" y="3545972"/>
            <a:ext cx="5778474" cy="4507210"/>
          </a:xfrm>
          <a:custGeom>
            <a:avLst/>
            <a:gdLst/>
            <a:ahLst/>
            <a:cxnLst/>
            <a:rect r="r" b="b" t="t" l="l"/>
            <a:pathLst>
              <a:path h="4507210" w="5778474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43782" y="924697"/>
            <a:ext cx="11600436" cy="13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Project Objective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5045" y="3475826"/>
            <a:ext cx="6908392" cy="422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4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Objective</a:t>
            </a:r>
          </a:p>
          <a:p>
            <a:pPr algn="l">
              <a:lnSpc>
                <a:spcPts val="5376"/>
              </a:lnSpc>
            </a:pPr>
          </a:p>
          <a:p>
            <a:pPr algn="l">
              <a:lnSpc>
                <a:spcPts val="5376"/>
              </a:lnSpc>
            </a:pPr>
            <a:r>
              <a:rPr lang="en-US" sz="3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Build an automatic fire alarm system with ESP32, DHT11 (temperature and humidity) sensors, and MQ2 (gas and smoke) sensors.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203414">
            <a:off x="11489227" y="4583034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230596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25957" y="2915205"/>
            <a:ext cx="7724783" cy="5768744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5495" y="2786249"/>
            <a:ext cx="8358265" cy="5768744"/>
            <a:chOff x="0" y="0"/>
            <a:chExt cx="3049118" cy="21044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118" cy="2104453"/>
            </a:xfrm>
            <a:custGeom>
              <a:avLst/>
              <a:gdLst/>
              <a:ahLst/>
              <a:cxnLst/>
              <a:rect r="r" b="b" t="t" l="l"/>
              <a:pathLst>
                <a:path h="2104453" w="3049118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31960" y="3545972"/>
            <a:ext cx="5778474" cy="4507210"/>
          </a:xfrm>
          <a:custGeom>
            <a:avLst/>
            <a:gdLst/>
            <a:ahLst/>
            <a:cxnLst/>
            <a:rect r="r" b="b" t="t" l="l"/>
            <a:pathLst>
              <a:path h="4507210" w="5778474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6137868" y="4585735"/>
            <a:ext cx="417336" cy="598331"/>
          </a:xfrm>
          <a:custGeom>
            <a:avLst/>
            <a:gdLst/>
            <a:ahLst/>
            <a:cxnLst/>
            <a:rect r="r" b="b" t="t" l="l"/>
            <a:pathLst>
              <a:path h="598331" w="417336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43782" y="924697"/>
            <a:ext cx="11600436" cy="1371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Project Objective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3699" y="2974646"/>
            <a:ext cx="7301857" cy="55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6"/>
              </a:lnSpc>
            </a:pPr>
            <a:r>
              <a:rPr lang="en-US" sz="4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Features</a:t>
            </a:r>
          </a:p>
          <a:p>
            <a:pPr algn="l">
              <a:lnSpc>
                <a:spcPts val="5376"/>
              </a:lnSpc>
            </a:pPr>
          </a:p>
          <a:p>
            <a:pPr algn="l" marL="729994" indent="-364997" lvl="1">
              <a:lnSpc>
                <a:spcPts val="5376"/>
              </a:lnSpc>
              <a:buFont typeface="Arial"/>
              <a:buChar char="•"/>
            </a:pPr>
            <a:r>
              <a:rPr lang="en-US" sz="3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Monitor the spray environment.</a:t>
            </a:r>
          </a:p>
          <a:p>
            <a:pPr algn="l" marL="729994" indent="-364997" lvl="1">
              <a:lnSpc>
                <a:spcPts val="5376"/>
              </a:lnSpc>
              <a:buFont typeface="Arial"/>
              <a:buChar char="•"/>
            </a:pPr>
            <a:r>
              <a:rPr lang="en-US" sz="3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Alert for danger using LED lights.</a:t>
            </a:r>
          </a:p>
          <a:p>
            <a:pPr algn="l" marL="729994" indent="-364997" lvl="1">
              <a:lnSpc>
                <a:spcPts val="5376"/>
              </a:lnSpc>
              <a:buFont typeface="Arial"/>
              <a:buChar char="•"/>
            </a:pPr>
            <a:r>
              <a:rPr lang="en-US" sz="3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Display important information on an LCD screen.</a:t>
            </a:r>
          </a:p>
          <a:p>
            <a:pPr algn="l" marL="729994" indent="-364997" lvl="1">
              <a:lnSpc>
                <a:spcPts val="5376"/>
              </a:lnSpc>
              <a:buFont typeface="Arial"/>
              <a:buChar char="•"/>
            </a:pPr>
            <a:r>
              <a:rPr lang="en-US" sz="338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Protect areas at risk of fire.</a:t>
            </a:r>
          </a:p>
          <a:p>
            <a:pPr algn="l">
              <a:lnSpc>
                <a:spcPts val="5376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-203414">
            <a:off x="11489227" y="4583034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230596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5284442" cy="5364611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62535" y="3211344"/>
            <a:ext cx="8811472" cy="5186499"/>
          </a:xfrm>
          <a:custGeom>
            <a:avLst/>
            <a:gdLst/>
            <a:ahLst/>
            <a:cxnLst/>
            <a:rect r="r" b="b" t="t" l="l"/>
            <a:pathLst>
              <a:path h="5186499" w="8811472">
                <a:moveTo>
                  <a:pt x="0" y="0"/>
                </a:moveTo>
                <a:lnTo>
                  <a:pt x="8811472" y="0"/>
                </a:lnTo>
                <a:lnTo>
                  <a:pt x="8811472" y="5186499"/>
                </a:lnTo>
                <a:lnTo>
                  <a:pt x="0" y="5186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Hardware Components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23906" y="8612810"/>
            <a:ext cx="4288731" cy="6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ESP32 Wi-Fi module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26050" y="3122288"/>
            <a:ext cx="15284442" cy="5364611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2057408" cy="1036836"/>
          </a:xfrm>
          <a:custGeom>
            <a:avLst/>
            <a:gdLst/>
            <a:ahLst/>
            <a:cxnLst/>
            <a:rect r="r" b="b" t="t" l="l"/>
            <a:pathLst>
              <a:path h="1036836" w="2057408">
                <a:moveTo>
                  <a:pt x="0" y="0"/>
                </a:moveTo>
                <a:lnTo>
                  <a:pt x="2057408" y="0"/>
                </a:lnTo>
                <a:lnTo>
                  <a:pt x="2057408" y="1036836"/>
                </a:lnTo>
                <a:lnTo>
                  <a:pt x="0" y="103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84630" y="3180543"/>
            <a:ext cx="4754787" cy="4754787"/>
          </a:xfrm>
          <a:custGeom>
            <a:avLst/>
            <a:gdLst/>
            <a:ahLst/>
            <a:cxnLst/>
            <a:rect r="r" b="b" t="t" l="l"/>
            <a:pathLst>
              <a:path h="4754787" w="4754787">
                <a:moveTo>
                  <a:pt x="0" y="0"/>
                </a:moveTo>
                <a:lnTo>
                  <a:pt x="4754786" y="0"/>
                </a:lnTo>
                <a:lnTo>
                  <a:pt x="4754786" y="4754786"/>
                </a:lnTo>
                <a:lnTo>
                  <a:pt x="0" y="4754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74356" y="3180543"/>
            <a:ext cx="4727541" cy="4727541"/>
          </a:xfrm>
          <a:custGeom>
            <a:avLst/>
            <a:gdLst/>
            <a:ahLst/>
            <a:cxnLst/>
            <a:rect r="r" b="b" t="t" l="l"/>
            <a:pathLst>
              <a:path h="4727541" w="4727541">
                <a:moveTo>
                  <a:pt x="0" y="0"/>
                </a:moveTo>
                <a:lnTo>
                  <a:pt x="4727541" y="0"/>
                </a:lnTo>
                <a:lnTo>
                  <a:pt x="4727541" y="4727541"/>
                </a:lnTo>
                <a:lnTo>
                  <a:pt x="0" y="47275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91317" y="1086848"/>
            <a:ext cx="13505366" cy="1038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b="true" sz="675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Hardware Components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23144" y="7868654"/>
            <a:ext cx="3440907" cy="6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MQ2 Gas Sensor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88598" y="7868654"/>
            <a:ext cx="4796321" cy="132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  <a:spcBef>
                <a:spcPct val="0"/>
              </a:spcBef>
            </a:pPr>
            <a:r>
              <a:rPr lang="en-US" sz="3839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DHT11 Temperature and Humidity Sensor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DAGfmgHFySA</dc:identifier>
  <dcterms:modified xsi:type="dcterms:W3CDTF">2011-08-01T06:04:30Z</dcterms:modified>
  <cp:revision>1</cp:revision>
  <dc:title>Fire Alarm</dc:title>
</cp:coreProperties>
</file>